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144"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e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87227-22EA-4185-A7B6-D1114F42D8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A3FE6E-C3DF-4F82-92B3-DBB3931EB1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217282-120D-459B-8002-53010AB22EDC}"/>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4E100D19-9F84-490D-908D-EAC76947F2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AF429F-593B-4F05-BB04-388403574F67}"/>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2559553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06A92-0CF9-4AAC-B6B3-C507857B8C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BF7755-3DEC-47A2-9982-4CB37323299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AAE54-8E61-4B79-AF92-E92858A201C6}"/>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E4AD3157-AF03-4D49-A39D-E38CDF977A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814BF-BE43-4AAD-8B20-B3301406313D}"/>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186775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3885A6-B71B-4A07-A323-B9E9130277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B42351-A84C-42AB-B4B3-0598FC2352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3B906D-CCEC-4097-A9FD-445B7F99441D}"/>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4AF04CBA-4D1E-4EA5-BED8-261B628E6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47D8-0621-40A0-B92C-5380FEB56A63}"/>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2999371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62A5C-034F-41BF-B807-B0AB358AD4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A8B4E6-6978-4418-A022-DDEA7EE7B5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6A0D98-CDBB-4461-8847-EA3F39D529AA}"/>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699DAE5E-5A69-4CD3-9581-303187E678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A3EF8B-60B4-4DC3-83C6-09BD0AB08067}"/>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394290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0170E-24BE-4A42-A77A-7C0DEB4ACC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BD890F-100F-401F-8F01-5F30C0F6B3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8EAD8B-2A4C-43C3-8A83-BD5D11EC30D1}"/>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81ED7344-D319-45B5-BFE6-8A3FEAA9BC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6865DF-1CC0-4BBA-BE2B-034B5FE45CA8}"/>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2375458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D5A25-1B51-499C-BFFA-D8A7F670AD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863757-B015-48FE-8D37-01B7A18544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22F5C0-3A18-45F0-A715-FCDAF69AB6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775C2A-D195-4C94-B09B-CB9682F3E8BB}"/>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6" name="Footer Placeholder 5">
            <a:extLst>
              <a:ext uri="{FF2B5EF4-FFF2-40B4-BE49-F238E27FC236}">
                <a16:creationId xmlns:a16="http://schemas.microsoft.com/office/drawing/2014/main" id="{19E15EA0-1E81-4EB8-BE4C-221675B74A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B5518D-9AEF-4828-AD09-8E81A5E74FFD}"/>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2107592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70CF5-9E78-4E57-B340-B9DA83A364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EC274A-F322-4670-BC75-7CE9221B07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E3383B-9100-4DF5-823C-458B47F7D82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76ADCA-53E0-475C-A42C-F156AF0EBF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FAFFDC-C50C-424F-A4B9-D0E518C2DD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12D6D0-8D48-4077-9BB3-CD0FE0BCC03C}"/>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8" name="Footer Placeholder 7">
            <a:extLst>
              <a:ext uri="{FF2B5EF4-FFF2-40B4-BE49-F238E27FC236}">
                <a16:creationId xmlns:a16="http://schemas.microsoft.com/office/drawing/2014/main" id="{03F65DF6-8131-4926-881F-6DC6650F6A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40490B-73B3-47FC-A571-0D2AEE4ADF67}"/>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627851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4A999-CC0A-4163-ACEE-AE0742DAF5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4A0D56-3DB2-4703-8B9E-CBAA2C662B1F}"/>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4" name="Footer Placeholder 3">
            <a:extLst>
              <a:ext uri="{FF2B5EF4-FFF2-40B4-BE49-F238E27FC236}">
                <a16:creationId xmlns:a16="http://schemas.microsoft.com/office/drawing/2014/main" id="{F4D53108-89BD-44A0-872E-A95A0AB447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994289-7218-4E24-BDEC-7EDEBEAB0EED}"/>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471882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223A1B-9C6E-468E-8499-5FD4C81DE092}"/>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3" name="Footer Placeholder 2">
            <a:extLst>
              <a:ext uri="{FF2B5EF4-FFF2-40B4-BE49-F238E27FC236}">
                <a16:creationId xmlns:a16="http://schemas.microsoft.com/office/drawing/2014/main" id="{8EB6C9E4-55ED-4478-B87E-95E6829381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FA2107-8ECC-42C1-8234-A1372A2EAFEA}"/>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255097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FBCE5-869A-4E2E-8723-9ECCF42777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037EFE-D956-488C-A938-D408222B77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2B5A4D-FA1A-437E-81E4-EC7D74DCE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35932B-CFE9-45D0-BC5C-7564ABF18C49}"/>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6" name="Footer Placeholder 5">
            <a:extLst>
              <a:ext uri="{FF2B5EF4-FFF2-40B4-BE49-F238E27FC236}">
                <a16:creationId xmlns:a16="http://schemas.microsoft.com/office/drawing/2014/main" id="{D6BA5F42-4D8E-4B43-A7F4-543910CD4A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37F494-6F39-46EB-ADF9-D68E9D4B3A28}"/>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1067416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B147B-B454-4017-878A-261A4532A4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B9FB5B-75EE-4781-925F-51C382F3DF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594975-7D36-4FEA-8A6D-1D80C0653E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4C6EE2-0293-479C-84C7-21F6CF43CEF1}"/>
              </a:ext>
            </a:extLst>
          </p:cNvPr>
          <p:cNvSpPr>
            <a:spLocks noGrp="1"/>
          </p:cNvSpPr>
          <p:nvPr>
            <p:ph type="dt" sz="half" idx="10"/>
          </p:nvPr>
        </p:nvSpPr>
        <p:spPr/>
        <p:txBody>
          <a:bodyPr/>
          <a:lstStyle/>
          <a:p>
            <a:fld id="{0F257629-DF67-42EF-A2B9-46E9C9964E4A}" type="datetimeFigureOut">
              <a:rPr lang="en-US" smtClean="0"/>
              <a:t>11/2/2021</a:t>
            </a:fld>
            <a:endParaRPr lang="en-US"/>
          </a:p>
        </p:txBody>
      </p:sp>
      <p:sp>
        <p:nvSpPr>
          <p:cNvPr id="6" name="Footer Placeholder 5">
            <a:extLst>
              <a:ext uri="{FF2B5EF4-FFF2-40B4-BE49-F238E27FC236}">
                <a16:creationId xmlns:a16="http://schemas.microsoft.com/office/drawing/2014/main" id="{BF410154-27E3-43D0-BD56-B3F77BCA7B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4F0E3F-CC10-4D84-969C-5D0236AF161E}"/>
              </a:ext>
            </a:extLst>
          </p:cNvPr>
          <p:cNvSpPr>
            <a:spLocks noGrp="1"/>
          </p:cNvSpPr>
          <p:nvPr>
            <p:ph type="sldNum" sz="quarter" idx="12"/>
          </p:nvPr>
        </p:nvSpPr>
        <p:spPr/>
        <p:txBody>
          <a:bodyPr/>
          <a:lstStyle/>
          <a:p>
            <a:fld id="{712C5666-6B21-465F-A6D1-9671EA6A9CC6}" type="slidenum">
              <a:rPr lang="en-US" smtClean="0"/>
              <a:t>‹#›</a:t>
            </a:fld>
            <a:endParaRPr lang="en-US"/>
          </a:p>
        </p:txBody>
      </p:sp>
    </p:spTree>
    <p:extLst>
      <p:ext uri="{BB962C8B-B14F-4D97-AF65-F5344CB8AC3E}">
        <p14:creationId xmlns:p14="http://schemas.microsoft.com/office/powerpoint/2010/main" val="2557964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pixnio.com/sport/winter-sports/snow-mountain-skiing-sport-blue-sky-winter-cold-skier-ice-landscape"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1B67C0-2844-486C-B39A-3D880EC1A3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6CF312-0BB6-46D3-A42D-7D02BE32A4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AC4FFA-B2DD-4ECF-B525-2BAE44BC5E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257629-DF67-42EF-A2B9-46E9C9964E4A}" type="datetimeFigureOut">
              <a:rPr lang="en-US" smtClean="0"/>
              <a:t>11/2/2021</a:t>
            </a:fld>
            <a:endParaRPr lang="en-US"/>
          </a:p>
        </p:txBody>
      </p:sp>
      <p:sp>
        <p:nvSpPr>
          <p:cNvPr id="5" name="Footer Placeholder 4">
            <a:extLst>
              <a:ext uri="{FF2B5EF4-FFF2-40B4-BE49-F238E27FC236}">
                <a16:creationId xmlns:a16="http://schemas.microsoft.com/office/drawing/2014/main" id="{49BF04CB-6B1D-49A9-BE6A-6178CFF051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44CC890-265E-43A5-9C49-EA30902015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2C5666-6B21-465F-A6D1-9671EA6A9CC6}" type="slidenum">
              <a:rPr lang="en-US" smtClean="0"/>
              <a:t>‹#›</a:t>
            </a:fld>
            <a:endParaRPr lang="en-US"/>
          </a:p>
        </p:txBody>
      </p:sp>
    </p:spTree>
    <p:extLst>
      <p:ext uri="{BB962C8B-B14F-4D97-AF65-F5344CB8AC3E}">
        <p14:creationId xmlns:p14="http://schemas.microsoft.com/office/powerpoint/2010/main" val="2560315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973356" TargetMode="Externa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now, sky, outdoor, nature&#10;&#10;Description automatically generated">
            <a:extLst>
              <a:ext uri="{FF2B5EF4-FFF2-40B4-BE49-F238E27FC236}">
                <a16:creationId xmlns:a16="http://schemas.microsoft.com/office/drawing/2014/main" id="{082E4234-0287-4E47-BF05-E53E04EC0AE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386499"/>
            <a:ext cx="12192000" cy="8128000"/>
          </a:xfrm>
          <a:prstGeom prst="rect">
            <a:avLst/>
          </a:prstGeom>
          <a:ln>
            <a:noFill/>
          </a:ln>
          <a:effectLst>
            <a:outerShdw blurRad="292100" dist="139700" dir="2700000" algn="tl" rotWithShape="0">
              <a:srgbClr val="333333">
                <a:alpha val="65000"/>
              </a:srgbClr>
            </a:outerShdw>
          </a:effectLst>
        </p:spPr>
      </p:pic>
      <p:sp>
        <p:nvSpPr>
          <p:cNvPr id="2" name="Title 1">
            <a:extLst>
              <a:ext uri="{FF2B5EF4-FFF2-40B4-BE49-F238E27FC236}">
                <a16:creationId xmlns:a16="http://schemas.microsoft.com/office/drawing/2014/main" id="{25D5C946-CA5C-4917-B721-6FFAA21D54C1}"/>
              </a:ext>
            </a:extLst>
          </p:cNvPr>
          <p:cNvSpPr>
            <a:spLocks noGrp="1"/>
          </p:cNvSpPr>
          <p:nvPr>
            <p:ph type="ctrTitle"/>
          </p:nvPr>
        </p:nvSpPr>
        <p:spPr>
          <a:xfrm>
            <a:off x="1524000" y="2669308"/>
            <a:ext cx="9144000" cy="932729"/>
          </a:xfrm>
          <a:solidFill>
            <a:schemeClr val="bg1">
              <a:alpha val="50000"/>
            </a:schemeClr>
          </a:solidFill>
        </p:spPr>
        <p:txBody>
          <a:bodyPr/>
          <a:lstStyle/>
          <a:p>
            <a:r>
              <a:rPr lang="en-US" dirty="0"/>
              <a:t>Big Mountain Resort </a:t>
            </a:r>
          </a:p>
        </p:txBody>
      </p:sp>
      <p:sp>
        <p:nvSpPr>
          <p:cNvPr id="3" name="Subtitle 2">
            <a:extLst>
              <a:ext uri="{FF2B5EF4-FFF2-40B4-BE49-F238E27FC236}">
                <a16:creationId xmlns:a16="http://schemas.microsoft.com/office/drawing/2014/main" id="{1BEFFE7D-F421-4AAC-BF76-F1D8AEA7FB89}"/>
              </a:ext>
            </a:extLst>
          </p:cNvPr>
          <p:cNvSpPr>
            <a:spLocks noGrp="1"/>
          </p:cNvSpPr>
          <p:nvPr>
            <p:ph type="subTitle" idx="1"/>
          </p:nvPr>
        </p:nvSpPr>
        <p:spPr>
          <a:xfrm>
            <a:off x="1524000" y="3602038"/>
            <a:ext cx="9144000" cy="526617"/>
          </a:xfrm>
          <a:solidFill>
            <a:schemeClr val="bg1">
              <a:alpha val="50000"/>
            </a:schemeClr>
          </a:solidFill>
        </p:spPr>
        <p:txBody>
          <a:bodyPr/>
          <a:lstStyle/>
          <a:p>
            <a:r>
              <a:rPr lang="en-US" dirty="0"/>
              <a:t>Executive Presentation from Data Science Team</a:t>
            </a:r>
          </a:p>
        </p:txBody>
      </p:sp>
    </p:spTree>
    <p:extLst>
      <p:ext uri="{BB962C8B-B14F-4D97-AF65-F5344CB8AC3E}">
        <p14:creationId xmlns:p14="http://schemas.microsoft.com/office/powerpoint/2010/main" val="980397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433D5-72B7-4B17-B93C-250F564EA77F}"/>
              </a:ext>
            </a:extLst>
          </p:cNvPr>
          <p:cNvSpPr>
            <a:spLocks noGrp="1"/>
          </p:cNvSpPr>
          <p:nvPr>
            <p:ph type="title"/>
          </p:nvPr>
        </p:nvSpPr>
        <p:spPr>
          <a:solidFill>
            <a:schemeClr val="bg1">
              <a:alpha val="50000"/>
            </a:schemeClr>
          </a:solidFill>
        </p:spPr>
        <p:txBody>
          <a:bodyPr/>
          <a:lstStyle/>
          <a:p>
            <a:r>
              <a:rPr lang="en-US" dirty="0"/>
              <a:t>Problem statement</a:t>
            </a:r>
          </a:p>
        </p:txBody>
      </p:sp>
      <p:sp>
        <p:nvSpPr>
          <p:cNvPr id="3" name="Content Placeholder 2">
            <a:extLst>
              <a:ext uri="{FF2B5EF4-FFF2-40B4-BE49-F238E27FC236}">
                <a16:creationId xmlns:a16="http://schemas.microsoft.com/office/drawing/2014/main" id="{B7B82531-85A4-44A9-9476-893C664642A8}"/>
              </a:ext>
            </a:extLst>
          </p:cNvPr>
          <p:cNvSpPr>
            <a:spLocks noGrp="1"/>
          </p:cNvSpPr>
          <p:nvPr>
            <p:ph idx="1"/>
          </p:nvPr>
        </p:nvSpPr>
        <p:spPr>
          <a:xfrm>
            <a:off x="838200" y="1825625"/>
            <a:ext cx="10515600" cy="1510242"/>
          </a:xfrm>
          <a:solidFill>
            <a:schemeClr val="bg1">
              <a:alpha val="50000"/>
            </a:schemeClr>
          </a:solidFill>
        </p:spPr>
        <p:txBody>
          <a:bodyPr vert="horz" lIns="91440" tIns="45720" rIns="91440" bIns="45720" rtlCol="0">
            <a:normAutofit/>
          </a:bodyPr>
          <a:lstStyle/>
          <a:p>
            <a:r>
              <a:rPr lang="en-US" dirty="0">
                <a:solidFill>
                  <a:srgbClr val="000000"/>
                </a:solidFill>
                <a:latin typeface="Arial"/>
                <a:cs typeface="Arial"/>
              </a:rPr>
              <a:t>Should Big Mountain Resort change its price to reflect the value it provides its customers based on data collected from other resorts in its market share for the next season?</a:t>
            </a:r>
            <a:endParaRPr lang="en-US" dirty="0">
              <a:solidFill>
                <a:srgbClr val="000000"/>
              </a:solidFill>
              <a:latin typeface="Arial"/>
              <a:cs typeface="Arial"/>
              <a:sym typeface="Arial"/>
            </a:endParaRPr>
          </a:p>
          <a:p>
            <a:endParaRPr lang="en-US" dirty="0">
              <a:solidFill>
                <a:srgbClr val="000000"/>
              </a:solidFill>
              <a:latin typeface="Arial"/>
              <a:cs typeface="Arial"/>
            </a:endParaRPr>
          </a:p>
        </p:txBody>
      </p:sp>
      <p:sp>
        <p:nvSpPr>
          <p:cNvPr id="4" name="Content Placeholder 2">
            <a:extLst>
              <a:ext uri="{FF2B5EF4-FFF2-40B4-BE49-F238E27FC236}">
                <a16:creationId xmlns:a16="http://schemas.microsoft.com/office/drawing/2014/main" id="{F09FCED2-4857-4382-AB5B-FEA03F9B510C}"/>
              </a:ext>
            </a:extLst>
          </p:cNvPr>
          <p:cNvSpPr txBox="1">
            <a:spLocks/>
          </p:cNvSpPr>
          <p:nvPr/>
        </p:nvSpPr>
        <p:spPr>
          <a:xfrm>
            <a:off x="838200" y="4255558"/>
            <a:ext cx="10515600" cy="1510242"/>
          </a:xfrm>
          <a:prstGeom prst="rect">
            <a:avLst/>
          </a:prstGeom>
          <a:solidFill>
            <a:schemeClr val="bg1">
              <a:alpha val="50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000000"/>
                </a:solidFill>
                <a:latin typeface="Arial"/>
                <a:ea typeface="Arial"/>
                <a:cs typeface="Arial"/>
                <a:sym typeface="Arial"/>
              </a:rPr>
              <a:t>In the past, pricing strategy was to charge a premium above the average price</a:t>
            </a:r>
            <a:endParaRPr lang="en-US" dirty="0">
              <a:solidFill>
                <a:srgbClr val="000000"/>
              </a:solidFill>
              <a:highlight>
                <a:srgbClr val="C0C0C0"/>
              </a:highlight>
              <a:latin typeface="Arial"/>
              <a:ea typeface="Arial"/>
              <a:cs typeface="Arial"/>
              <a:sym typeface="Arial"/>
            </a:endParaRPr>
          </a:p>
          <a:p>
            <a:r>
              <a:rPr lang="en-US" dirty="0">
                <a:solidFill>
                  <a:srgbClr val="000000"/>
                </a:solidFill>
                <a:latin typeface="Arial"/>
                <a:ea typeface="Arial"/>
                <a:cs typeface="Arial"/>
                <a:sym typeface="Arial"/>
              </a:rPr>
              <a:t>This doesn’t take the resorts features into account</a:t>
            </a:r>
          </a:p>
          <a:p>
            <a:endParaRPr lang="en-US" dirty="0"/>
          </a:p>
        </p:txBody>
      </p:sp>
    </p:spTree>
    <p:extLst>
      <p:ext uri="{BB962C8B-B14F-4D97-AF65-F5344CB8AC3E}">
        <p14:creationId xmlns:p14="http://schemas.microsoft.com/office/powerpoint/2010/main" val="4239813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7B29-95F6-464D-AD00-5029FDEC5043}"/>
              </a:ext>
            </a:extLst>
          </p:cNvPr>
          <p:cNvSpPr>
            <a:spLocks noGrp="1"/>
          </p:cNvSpPr>
          <p:nvPr>
            <p:ph type="title"/>
          </p:nvPr>
        </p:nvSpPr>
        <p:spPr>
          <a:solidFill>
            <a:schemeClr val="bg1">
              <a:alpha val="50000"/>
            </a:schemeClr>
          </a:solidFill>
        </p:spPr>
        <p:txBody>
          <a:bodyPr/>
          <a:lstStyle/>
          <a:p>
            <a:r>
              <a:rPr lang="en-US" dirty="0"/>
              <a:t>Action Plan/Key Findings</a:t>
            </a:r>
          </a:p>
        </p:txBody>
      </p:sp>
      <p:sp>
        <p:nvSpPr>
          <p:cNvPr id="3" name="Content Placeholder 2">
            <a:extLst>
              <a:ext uri="{FF2B5EF4-FFF2-40B4-BE49-F238E27FC236}">
                <a16:creationId xmlns:a16="http://schemas.microsoft.com/office/drawing/2014/main" id="{0943FA0F-4903-4CBE-8000-BB6DAF761BD6}"/>
              </a:ext>
            </a:extLst>
          </p:cNvPr>
          <p:cNvSpPr>
            <a:spLocks noGrp="1"/>
          </p:cNvSpPr>
          <p:nvPr>
            <p:ph idx="1"/>
          </p:nvPr>
        </p:nvSpPr>
        <p:spPr>
          <a:solidFill>
            <a:schemeClr val="bg1">
              <a:alpha val="50000"/>
            </a:schemeClr>
          </a:solidFill>
        </p:spPr>
        <p:txBody>
          <a:bodyPr vert="horz" lIns="91440" tIns="45720" rIns="91440" bIns="45720" rtlCol="0">
            <a:normAutofit/>
          </a:bodyPr>
          <a:lstStyle/>
          <a:p>
            <a:r>
              <a:rPr lang="en-US" dirty="0">
                <a:solidFill>
                  <a:srgbClr val="000000"/>
                </a:solidFill>
                <a:latin typeface="Arial"/>
                <a:cs typeface="Arial"/>
              </a:rPr>
              <a:t>Increase Prices at BMR</a:t>
            </a:r>
          </a:p>
          <a:p>
            <a:r>
              <a:rPr lang="en-US" dirty="0">
                <a:solidFill>
                  <a:srgbClr val="000000"/>
                </a:solidFill>
                <a:latin typeface="Arial"/>
                <a:cs typeface="Arial"/>
              </a:rPr>
              <a:t>Current price is $81.00</a:t>
            </a:r>
          </a:p>
          <a:p>
            <a:r>
              <a:rPr lang="en-US" dirty="0">
                <a:solidFill>
                  <a:srgbClr val="000000"/>
                </a:solidFill>
                <a:latin typeface="Arial"/>
                <a:cs typeface="Arial"/>
              </a:rPr>
              <a:t>Proposed Price is 95.87</a:t>
            </a:r>
          </a:p>
          <a:p>
            <a:endParaRPr lang="en-US" dirty="0">
              <a:solidFill>
                <a:srgbClr val="000000"/>
              </a:solidFill>
              <a:latin typeface="Arial"/>
              <a:cs typeface="Arial"/>
            </a:endParaRPr>
          </a:p>
          <a:p>
            <a:endParaRPr lang="en-US" dirty="0">
              <a:solidFill>
                <a:srgbClr val="000000"/>
              </a:solidFill>
              <a:latin typeface="Arial"/>
              <a:cs typeface="Arial"/>
            </a:endParaRPr>
          </a:p>
          <a:p>
            <a:r>
              <a:rPr lang="en-US" dirty="0">
                <a:solidFill>
                  <a:srgbClr val="000000"/>
                </a:solidFill>
                <a:latin typeface="Arial"/>
                <a:cs typeface="Arial"/>
              </a:rPr>
              <a:t>Big Mountain Resort is in the top percentile of all the major categories that determine ticket price.</a:t>
            </a:r>
          </a:p>
          <a:p>
            <a:r>
              <a:rPr lang="en-US" dirty="0">
                <a:solidFill>
                  <a:srgbClr val="000000"/>
                </a:solidFill>
                <a:latin typeface="Arial"/>
                <a:cs typeface="Arial"/>
              </a:rPr>
              <a:t>The features at BMR support a large increase in price for passes. </a:t>
            </a:r>
          </a:p>
        </p:txBody>
      </p:sp>
    </p:spTree>
    <p:extLst>
      <p:ext uri="{BB962C8B-B14F-4D97-AF65-F5344CB8AC3E}">
        <p14:creationId xmlns:p14="http://schemas.microsoft.com/office/powerpoint/2010/main" val="1691925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C838-CF53-4E9C-B8F1-B3F5C1B982C4}"/>
              </a:ext>
            </a:extLst>
          </p:cNvPr>
          <p:cNvSpPr>
            <a:spLocks noGrp="1"/>
          </p:cNvSpPr>
          <p:nvPr>
            <p:ph type="title"/>
          </p:nvPr>
        </p:nvSpPr>
        <p:spPr/>
        <p:txBody>
          <a:bodyPr/>
          <a:lstStyle/>
          <a:p>
            <a:endParaRPr lang="en-US"/>
          </a:p>
        </p:txBody>
      </p:sp>
      <p:pic>
        <p:nvPicPr>
          <p:cNvPr id="5" name="Content Placeholder 4" descr="Graphical user interface, chart, histogram&#10;&#10;Description automatically generated">
            <a:extLst>
              <a:ext uri="{FF2B5EF4-FFF2-40B4-BE49-F238E27FC236}">
                <a16:creationId xmlns:a16="http://schemas.microsoft.com/office/drawing/2014/main" id="{2CCBA1CB-4CE2-44CF-9A39-C802214797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6" name="TextBox 5">
            <a:extLst>
              <a:ext uri="{FF2B5EF4-FFF2-40B4-BE49-F238E27FC236}">
                <a16:creationId xmlns:a16="http://schemas.microsoft.com/office/drawing/2014/main" id="{DA282406-B1E0-44DB-8746-307A82B9AF44}"/>
              </a:ext>
            </a:extLst>
          </p:cNvPr>
          <p:cNvSpPr txBox="1"/>
          <p:nvPr/>
        </p:nvSpPr>
        <p:spPr>
          <a:xfrm>
            <a:off x="3657600" y="2055813"/>
            <a:ext cx="4524866" cy="369332"/>
          </a:xfrm>
          <a:prstGeom prst="rect">
            <a:avLst/>
          </a:prstGeom>
          <a:solidFill>
            <a:schemeClr val="tx1">
              <a:alpha val="25000"/>
            </a:schemeClr>
          </a:solidFill>
        </p:spPr>
        <p:txBody>
          <a:bodyPr wrap="square" rtlCol="0">
            <a:spAutoFit/>
          </a:bodyPr>
          <a:lstStyle/>
          <a:p>
            <a:pPr algn="ctr"/>
            <a:r>
              <a:rPr lang="en-US" dirty="0"/>
              <a:t>In all Categories BMR is top of its class </a:t>
            </a:r>
          </a:p>
        </p:txBody>
      </p:sp>
      <p:sp>
        <p:nvSpPr>
          <p:cNvPr id="7" name="TextBox 6">
            <a:extLst>
              <a:ext uri="{FF2B5EF4-FFF2-40B4-BE49-F238E27FC236}">
                <a16:creationId xmlns:a16="http://schemas.microsoft.com/office/drawing/2014/main" id="{79417825-FE47-4EE0-B01F-6E2B8BE69F1B}"/>
              </a:ext>
            </a:extLst>
          </p:cNvPr>
          <p:cNvSpPr txBox="1"/>
          <p:nvPr/>
        </p:nvSpPr>
        <p:spPr>
          <a:xfrm>
            <a:off x="3588327" y="4089678"/>
            <a:ext cx="4524866" cy="369332"/>
          </a:xfrm>
          <a:prstGeom prst="rect">
            <a:avLst/>
          </a:prstGeom>
          <a:solidFill>
            <a:schemeClr val="tx1">
              <a:alpha val="25000"/>
            </a:schemeClr>
          </a:solidFill>
        </p:spPr>
        <p:txBody>
          <a:bodyPr wrap="square" rtlCol="0">
            <a:spAutoFit/>
          </a:bodyPr>
          <a:lstStyle/>
          <a:p>
            <a:pPr algn="ctr"/>
            <a:r>
              <a:rPr lang="en-US" dirty="0"/>
              <a:t>Redline indicates BRM in graphs</a:t>
            </a:r>
          </a:p>
        </p:txBody>
      </p:sp>
    </p:spTree>
    <p:extLst>
      <p:ext uri="{BB962C8B-B14F-4D97-AF65-F5344CB8AC3E}">
        <p14:creationId xmlns:p14="http://schemas.microsoft.com/office/powerpoint/2010/main" val="2341595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433D5-72B7-4B17-B93C-250F564EA77F}"/>
              </a:ext>
            </a:extLst>
          </p:cNvPr>
          <p:cNvSpPr>
            <a:spLocks noGrp="1"/>
          </p:cNvSpPr>
          <p:nvPr>
            <p:ph type="title"/>
          </p:nvPr>
        </p:nvSpPr>
        <p:spPr>
          <a:solidFill>
            <a:schemeClr val="bg1">
              <a:alpha val="50000"/>
            </a:schemeClr>
          </a:solidFill>
        </p:spPr>
        <p:txBody>
          <a:bodyPr/>
          <a:lstStyle/>
          <a:p>
            <a:r>
              <a:rPr lang="en-US" dirty="0"/>
              <a:t>Big Mountain Resort is ready for new revenue</a:t>
            </a:r>
          </a:p>
        </p:txBody>
      </p:sp>
      <p:sp>
        <p:nvSpPr>
          <p:cNvPr id="3" name="Content Placeholder 2">
            <a:extLst>
              <a:ext uri="{FF2B5EF4-FFF2-40B4-BE49-F238E27FC236}">
                <a16:creationId xmlns:a16="http://schemas.microsoft.com/office/drawing/2014/main" id="{B7B82531-85A4-44A9-9476-893C664642A8}"/>
              </a:ext>
            </a:extLst>
          </p:cNvPr>
          <p:cNvSpPr>
            <a:spLocks noGrp="1"/>
          </p:cNvSpPr>
          <p:nvPr>
            <p:ph idx="1"/>
          </p:nvPr>
        </p:nvSpPr>
        <p:spPr>
          <a:xfrm>
            <a:off x="838200" y="1825625"/>
            <a:ext cx="10515600" cy="776817"/>
          </a:xfrm>
          <a:solidFill>
            <a:schemeClr val="bg1">
              <a:alpha val="50000"/>
            </a:schemeClr>
          </a:solidFill>
        </p:spPr>
        <p:txBody>
          <a:bodyPr vert="horz" lIns="91440" tIns="45720" rIns="91440" bIns="45720" rtlCol="0">
            <a:normAutofit/>
          </a:bodyPr>
          <a:lstStyle/>
          <a:p>
            <a:pPr marL="0" indent="0" algn="ctr">
              <a:buNone/>
            </a:pPr>
            <a:r>
              <a:rPr lang="en-US" sz="2000" dirty="0">
                <a:solidFill>
                  <a:srgbClr val="000000"/>
                </a:solidFill>
                <a:latin typeface="Arial"/>
                <a:cs typeface="Arial"/>
              </a:rPr>
              <a:t>Should Big Mountain Resort change its price to reflect the value it provides its customers based on data collected from other resorts in its market share for the next season?</a:t>
            </a:r>
            <a:endParaRPr lang="en-US" sz="2000" dirty="0">
              <a:solidFill>
                <a:srgbClr val="000000"/>
              </a:solidFill>
              <a:latin typeface="Arial"/>
              <a:cs typeface="Arial"/>
              <a:sym typeface="Arial"/>
            </a:endParaRPr>
          </a:p>
          <a:p>
            <a:endParaRPr lang="en-US" dirty="0">
              <a:solidFill>
                <a:srgbClr val="000000"/>
              </a:solidFill>
              <a:latin typeface="Arial"/>
              <a:cs typeface="Arial"/>
            </a:endParaRPr>
          </a:p>
        </p:txBody>
      </p:sp>
      <p:sp>
        <p:nvSpPr>
          <p:cNvPr id="4" name="Content Placeholder 2">
            <a:extLst>
              <a:ext uri="{FF2B5EF4-FFF2-40B4-BE49-F238E27FC236}">
                <a16:creationId xmlns:a16="http://schemas.microsoft.com/office/drawing/2014/main" id="{F09FCED2-4857-4382-AB5B-FEA03F9B510C}"/>
              </a:ext>
            </a:extLst>
          </p:cNvPr>
          <p:cNvSpPr txBox="1">
            <a:spLocks/>
          </p:cNvSpPr>
          <p:nvPr/>
        </p:nvSpPr>
        <p:spPr>
          <a:xfrm>
            <a:off x="838200" y="2770621"/>
            <a:ext cx="10515600" cy="1773670"/>
          </a:xfrm>
          <a:prstGeom prst="rect">
            <a:avLst/>
          </a:prstGeom>
          <a:solidFill>
            <a:schemeClr val="bg1">
              <a:alpha val="50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000000"/>
                </a:solidFill>
                <a:latin typeface="Arial"/>
                <a:ea typeface="Arial"/>
                <a:cs typeface="Arial"/>
                <a:sym typeface="Arial"/>
              </a:rPr>
              <a:t>After study of 24 characteristics of 276 different ski resorts, it was found that Big Mountain Resort holds top tier amenities compared to anywhere in the country and the current business model is underestimating BMRs value to customers. </a:t>
            </a:r>
            <a:endParaRPr lang="en-US" dirty="0"/>
          </a:p>
        </p:txBody>
      </p:sp>
    </p:spTree>
    <p:extLst>
      <p:ext uri="{BB962C8B-B14F-4D97-AF65-F5344CB8AC3E}">
        <p14:creationId xmlns:p14="http://schemas.microsoft.com/office/powerpoint/2010/main" val="1511985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E4F90-2B3A-4EB0-8CF4-F24B736A6AD6}"/>
              </a:ext>
            </a:extLst>
          </p:cNvPr>
          <p:cNvSpPr>
            <a:spLocks noGrp="1"/>
          </p:cNvSpPr>
          <p:nvPr>
            <p:ph type="title"/>
          </p:nvPr>
        </p:nvSpPr>
        <p:spPr>
          <a:solidFill>
            <a:schemeClr val="bg1">
              <a:alpha val="50000"/>
            </a:schemeClr>
          </a:solidFill>
        </p:spPr>
        <p:txBody>
          <a:bodyPr vert="horz" lIns="91440" tIns="45720" rIns="91440" bIns="45720" rtlCol="0" anchor="ctr">
            <a:normAutofit/>
          </a:bodyPr>
          <a:lstStyle/>
          <a:p>
            <a:r>
              <a:rPr lang="en-US" dirty="0"/>
              <a:t>Big Mountain Resort</a:t>
            </a:r>
          </a:p>
        </p:txBody>
      </p:sp>
      <p:sp>
        <p:nvSpPr>
          <p:cNvPr id="3" name="Content Placeholder 2">
            <a:extLst>
              <a:ext uri="{FF2B5EF4-FFF2-40B4-BE49-F238E27FC236}">
                <a16:creationId xmlns:a16="http://schemas.microsoft.com/office/drawing/2014/main" id="{5167186C-A875-46A6-BD7A-D63144029612}"/>
              </a:ext>
            </a:extLst>
          </p:cNvPr>
          <p:cNvSpPr>
            <a:spLocks noGrp="1"/>
          </p:cNvSpPr>
          <p:nvPr>
            <p:ph idx="1"/>
          </p:nvPr>
        </p:nvSpPr>
        <p:spPr>
          <a:solidFill>
            <a:schemeClr val="bg1">
              <a:alpha val="50000"/>
            </a:schemeClr>
          </a:solidFill>
        </p:spPr>
        <p:txBody>
          <a:bodyPr vert="horz" lIns="91440" tIns="45720" rIns="91440" bIns="45720" rtlCol="0" anchor="ctr">
            <a:normAutofit/>
          </a:bodyPr>
          <a:lstStyle/>
          <a:p>
            <a:pPr>
              <a:spcBef>
                <a:spcPct val="0"/>
              </a:spcBef>
              <a:buNone/>
            </a:pPr>
            <a:r>
              <a:rPr lang="en-US" sz="4400" dirty="0">
                <a:latin typeface="+mj-lt"/>
                <a:ea typeface="+mj-ea"/>
                <a:cs typeface="+mj-cs"/>
              </a:rPr>
              <a:t>Let the data be your guide</a:t>
            </a:r>
          </a:p>
        </p:txBody>
      </p:sp>
    </p:spTree>
    <p:extLst>
      <p:ext uri="{BB962C8B-B14F-4D97-AF65-F5344CB8AC3E}">
        <p14:creationId xmlns:p14="http://schemas.microsoft.com/office/powerpoint/2010/main" val="1210076797"/>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31</TotalTime>
  <Words>216</Words>
  <Application>Microsoft Office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Big Mountain Resort </vt:lpstr>
      <vt:lpstr>Problem statement</vt:lpstr>
      <vt:lpstr>Action Plan/Key Findings</vt:lpstr>
      <vt:lpstr>PowerPoint Presentation</vt:lpstr>
      <vt:lpstr>Big Mountain Resort is ready for new revenue</vt:lpstr>
      <vt:lpstr>Big Mountain Resort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Mountain Resort </dc:title>
  <dc:creator>Derek Sullivan</dc:creator>
  <cp:lastModifiedBy>Derek Sullivan</cp:lastModifiedBy>
  <cp:revision>1</cp:revision>
  <dcterms:created xsi:type="dcterms:W3CDTF">2021-11-02T23:36:39Z</dcterms:created>
  <dcterms:modified xsi:type="dcterms:W3CDTF">2021-11-03T00:07:46Z</dcterms:modified>
</cp:coreProperties>
</file>

<file path=docProps/thumbnail.jpeg>
</file>